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Montserrat Extra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10">
          <p15:clr>
            <a:srgbClr val="747775"/>
          </p15:clr>
        </p15:guide>
        <p15:guide id="2" pos="340">
          <p15:clr>
            <a:srgbClr val="747775"/>
          </p15:clr>
        </p15:guide>
        <p15:guide id="3" orient="horz" pos="227">
          <p15:clr>
            <a:srgbClr val="747775"/>
          </p15:clr>
        </p15:guide>
        <p15:guide id="4" orient="horz" pos="2413">
          <p15:clr>
            <a:srgbClr val="747775"/>
          </p15:clr>
        </p15:guide>
      </p15:sldGuideLst>
    </p:ext>
    <p:ext uri="GoogleSlidesCustomDataVersion2">
      <go:slidesCustomData xmlns:go="http://customooxmlschemas.google.com/" r:id="rId45" roundtripDataSignature="AMtx7mgOFLDqwze8/bAlQT2DDT58WXOO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10"/>
        <p:guide pos="340"/>
        <p:guide pos="227" orient="horz"/>
        <p:guide pos="24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bold.fntdata"/><Relationship Id="rId41" Type="http://schemas.openxmlformats.org/officeDocument/2006/relationships/font" Target="fonts/MontserratExtraLigh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0b055b8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5e0b055b8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e0b055b8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5e0b055b8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e0b055b8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5e0b055b8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e0b055b8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5e0b055b8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e0b055b8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e0b055b8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54fea98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54fea98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e0b055b8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5e0b055b8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e0b055b8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e0b055b8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e0b055b8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5e0b055b8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e0b055b8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5e0b055b8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e0b055b8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5e0b055b8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e0b055b8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5e0b055b8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e0b055b8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5e0b055b8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e0b055b8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5e0b055b8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e0b055b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5e0b055b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4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e0b055b85_0_264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25e0b055b85_0_264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25e0b055b85_0_264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" name="Google Shape;162;g25e0b055b85_0_264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e0b055b85_0_277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25e0b055b85_0_277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25e0b055b85_0_277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25e0b055b85_0_277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71" name="Google Shape;171;g25e0b055b85_0_277"/>
          <p:cNvCxnSpPr>
            <a:endCxn id="170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25e0b055b85_0_277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e0b055b85_0_29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25e0b055b85_0_29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25e0b055b85_0_29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g25e0b055b85_0_29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" name="Google Shape;181;g25e0b055b85_0_29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82" name="Google Shape;182;g25e0b055b85_0_290"/>
          <p:cNvCxnSpPr>
            <a:endCxn id="180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3" name="Google Shape;183;g25e0b055b85_0_29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4" name="Google Shape;184;g25e0b055b85_0_29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e0b055b85_0_250"/>
          <p:cNvSpPr txBox="1"/>
          <p:nvPr>
            <p:ph idx="4294967295" type="ctrTitle"/>
          </p:nvPr>
        </p:nvSpPr>
        <p:spPr>
          <a:xfrm>
            <a:off x="540125" y="1243775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Qual tem o </a:t>
            </a:r>
            <a:r>
              <a:rPr lang="pt-BR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menor custo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5e0b055b85_0_250"/>
          <p:cNvSpPr txBox="1"/>
          <p:nvPr>
            <p:ph idx="4294967295" type="ctrTitle"/>
          </p:nvPr>
        </p:nvSpPr>
        <p:spPr>
          <a:xfrm>
            <a:off x="3185325" y="1238950"/>
            <a:ext cx="2119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25e0b055b85_0_250"/>
          <p:cNvSpPr txBox="1"/>
          <p:nvPr>
            <p:ph idx="4294967295" type="ctrTitle"/>
          </p:nvPr>
        </p:nvSpPr>
        <p:spPr>
          <a:xfrm>
            <a:off x="6142025" y="1241100"/>
            <a:ext cx="2152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Qual é </a:t>
            </a:r>
            <a:r>
              <a:rPr lang="pt-BR" sz="2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mais precisa</a:t>
            </a: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25e0b055b85_0_250"/>
          <p:cNvSpPr txBox="1"/>
          <p:nvPr/>
        </p:nvSpPr>
        <p:spPr>
          <a:xfrm>
            <a:off x="560375" y="2785225"/>
            <a:ext cx="19938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a mais cara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3" name="Google Shape;193;g25e0b055b85_0_250"/>
          <p:cNvSpPr txBox="1"/>
          <p:nvPr/>
        </p:nvSpPr>
        <p:spPr>
          <a:xfrm>
            <a:off x="3184650" y="2847675"/>
            <a:ext cx="2321400" cy="8004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 é a 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mais demorada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4" name="Google Shape;194;g25e0b055b85_0_250"/>
          <p:cNvSpPr txBox="1"/>
          <p:nvPr/>
        </p:nvSpPr>
        <p:spPr>
          <a:xfrm>
            <a:off x="5947700" y="2843675"/>
            <a:ext cx="2637000" cy="14160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 aparenta dar uma resposta mais adequada</a:t>
            </a:r>
            <a:endParaRPr sz="20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5" name="Google Shape;195;g25e0b055b85_0_250"/>
          <p:cNvCxnSpPr>
            <a:endCxn id="192" idx="0"/>
          </p:cNvCxnSpPr>
          <p:nvPr/>
        </p:nvCxnSpPr>
        <p:spPr>
          <a:xfrm>
            <a:off x="15572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6" name="Google Shape;196;g25e0b055b85_0_250"/>
          <p:cNvCxnSpPr/>
          <p:nvPr/>
        </p:nvCxnSpPr>
        <p:spPr>
          <a:xfrm>
            <a:off x="424507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7" name="Google Shape;197;g25e0b055b85_0_250"/>
          <p:cNvCxnSpPr/>
          <p:nvPr/>
        </p:nvCxnSpPr>
        <p:spPr>
          <a:xfrm>
            <a:off x="7218125" y="1982725"/>
            <a:ext cx="0" cy="80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8" name="Google Shape;198;g25e0b055b85_0_250"/>
          <p:cNvCxnSpPr/>
          <p:nvPr/>
        </p:nvCxnSpPr>
        <p:spPr>
          <a:xfrm>
            <a:off x="694700" y="198527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idx="4294967295" type="ctrTitle"/>
          </p:nvPr>
        </p:nvSpPr>
        <p:spPr>
          <a:xfrm>
            <a:off x="539825" y="1729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SOLUÇÕES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e0b055b85_0_168"/>
          <p:cNvSpPr txBox="1"/>
          <p:nvPr>
            <p:ph idx="4294967295" type="ctrTitle"/>
          </p:nvPr>
        </p:nvSpPr>
        <p:spPr>
          <a:xfrm>
            <a:off x="1697950" y="397800"/>
            <a:ext cx="18282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IMPEDITIVOS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25e0b055b85_0_168"/>
          <p:cNvSpPr txBox="1"/>
          <p:nvPr>
            <p:ph idx="4294967295" type="ctrTitle"/>
          </p:nvPr>
        </p:nvSpPr>
        <p:spPr>
          <a:xfrm>
            <a:off x="5568025" y="2243050"/>
            <a:ext cx="30000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g25e0b055b85_0_168"/>
          <p:cNvSpPr txBox="1"/>
          <p:nvPr>
            <p:ph idx="4294967295" type="ctrTitle"/>
          </p:nvPr>
        </p:nvSpPr>
        <p:spPr>
          <a:xfrm>
            <a:off x="61947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SOLUÇÕES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g25e0b055b85_0_168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2" name="Google Shape;212;g25e0b055b85_0_168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13" name="Google Shape;213;g25e0b055b85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325" y="889050"/>
            <a:ext cx="2849450" cy="37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5e0b055b85_0_168"/>
          <p:cNvSpPr txBox="1"/>
          <p:nvPr/>
        </p:nvSpPr>
        <p:spPr>
          <a:xfrm>
            <a:off x="191400" y="36114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lang="pt-BR" sz="5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https://www.linkedin.com/posts/brijpandeyji_apachekafka-datastreaming-bigdata-activity-7088842695720206336-1aau?utm_source=share&amp;utm_medium=member_desktop</a:t>
            </a:r>
            <a:endParaRPr sz="5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1e54fea9814_0_5"/>
          <p:cNvPicPr preferRelativeResize="0"/>
          <p:nvPr/>
        </p:nvPicPr>
        <p:blipFill rotWithShape="1">
          <a:blip r:embed="rId3">
            <a:alphaModFix/>
          </a:blip>
          <a:srcRect b="31773" l="26254" r="18050" t="26637"/>
          <a:stretch/>
        </p:blipFill>
        <p:spPr>
          <a:xfrm>
            <a:off x="1341400" y="79275"/>
            <a:ext cx="3428026" cy="15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e54fea9814_0_5"/>
          <p:cNvPicPr preferRelativeResize="0"/>
          <p:nvPr/>
        </p:nvPicPr>
        <p:blipFill rotWithShape="1">
          <a:blip r:embed="rId4">
            <a:alphaModFix/>
          </a:blip>
          <a:srcRect b="14830" l="25874" r="5165" t="21629"/>
          <a:stretch/>
        </p:blipFill>
        <p:spPr>
          <a:xfrm>
            <a:off x="1421050" y="1550400"/>
            <a:ext cx="4141123" cy="20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e54fea9814_0_5"/>
          <p:cNvPicPr preferRelativeResize="0"/>
          <p:nvPr/>
        </p:nvPicPr>
        <p:blipFill rotWithShape="1">
          <a:blip r:embed="rId5">
            <a:alphaModFix/>
          </a:blip>
          <a:srcRect b="24104" l="47403" r="19481" t="31659"/>
          <a:stretch/>
        </p:blipFill>
        <p:spPr>
          <a:xfrm>
            <a:off x="2707675" y="3519725"/>
            <a:ext cx="1958846" cy="15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e54fea9814_0_5"/>
          <p:cNvPicPr preferRelativeResize="0"/>
          <p:nvPr/>
        </p:nvPicPr>
        <p:blipFill rotWithShape="1">
          <a:blip r:embed="rId6">
            <a:alphaModFix/>
          </a:blip>
          <a:srcRect b="10471" l="50410" r="16474" t="15574"/>
          <a:stretch/>
        </p:blipFill>
        <p:spPr>
          <a:xfrm>
            <a:off x="5476449" y="1291924"/>
            <a:ext cx="2016874" cy="26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e54fea9814_0_5"/>
          <p:cNvSpPr txBox="1"/>
          <p:nvPr>
            <p:ph idx="4294967295" type="ctrTitle"/>
          </p:nvPr>
        </p:nvSpPr>
        <p:spPr>
          <a:xfrm>
            <a:off x="384475" y="654975"/>
            <a:ext cx="1692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FLUXOGRAMA DO PROJETO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e0b055b85_0_19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e0b055b85_0_198"/>
          <p:cNvSpPr/>
          <p:nvPr/>
        </p:nvSpPr>
        <p:spPr>
          <a:xfrm>
            <a:off x="325375" y="470450"/>
            <a:ext cx="8572500" cy="4358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5e0b055b85_0_198"/>
          <p:cNvSpPr txBox="1"/>
          <p:nvPr/>
        </p:nvSpPr>
        <p:spPr>
          <a:xfrm>
            <a:off x="650925" y="560700"/>
            <a:ext cx="588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12:38:20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</p:txBody>
      </p:sp>
      <p:sp>
        <p:nvSpPr>
          <p:cNvPr id="235" name="Google Shape;235;g25e0b055b85_0_198"/>
          <p:cNvSpPr txBox="1"/>
          <p:nvPr/>
        </p:nvSpPr>
        <p:spPr>
          <a:xfrm>
            <a:off x="650925" y="1504000"/>
            <a:ext cx="58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236" name="Google Shape;236;g25e0b055b85_0_198"/>
          <p:cNvSpPr txBox="1"/>
          <p:nvPr/>
        </p:nvSpPr>
        <p:spPr>
          <a:xfrm>
            <a:off x="650925" y="2123900"/>
            <a:ext cx="580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—----------------------------------------------------------------------------------------------------------------------------------------------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================ 02/08/2023  12:40:10 ================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Syslog: 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Description: 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Solution: Uma possível solução para este erro é verificar a configuração da política de voz personalizada para garantir que ela esteja ajustada de acordo com as necessidades.”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7" name="Google Shape;237;g25e0b055b85_0_198"/>
          <p:cNvSpPr txBox="1"/>
          <p:nvPr>
            <p:ph idx="4294967295" type="ctrTitle"/>
          </p:nvPr>
        </p:nvSpPr>
        <p:spPr>
          <a:xfrm>
            <a:off x="7941300" y="1524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e0b055b85_0_211"/>
          <p:cNvSpPr txBox="1"/>
          <p:nvPr>
            <p:ph idx="4294967295" type="ctrTitle"/>
          </p:nvPr>
        </p:nvSpPr>
        <p:spPr>
          <a:xfrm>
            <a:off x="539825" y="1805250"/>
            <a:ext cx="6285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 PRÓXIMOS PASSOS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612300" y="3508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</a:t>
            </a: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5553" l="17990" r="13554" t="0"/>
          <a:stretch/>
        </p:blipFill>
        <p:spPr>
          <a:xfrm>
            <a:off x="763925" y="1688375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4713900" y="1670937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6759700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756313" y="168837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533400" y="8758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Cadetes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87550" y="37662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                                             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1020125" y="3754700"/>
            <a:ext cx="97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fgastal-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2925975" y="3766225"/>
            <a:ext cx="114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gissao-m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4920300" y="3766225"/>
            <a:ext cx="183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maclara-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7099750" y="3766225"/>
            <a:ext cx="80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wleite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583325" y="35434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2738475" y="35434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/>
          </a:p>
        </p:txBody>
      </p:sp>
      <p:sp>
        <p:nvSpPr>
          <p:cNvPr id="76" name="Google Shape;76;p2"/>
          <p:cNvSpPr txBox="1"/>
          <p:nvPr/>
        </p:nvSpPr>
        <p:spPr>
          <a:xfrm>
            <a:off x="4781550" y="35085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/>
          </a:p>
        </p:txBody>
      </p:sp>
      <p:sp>
        <p:nvSpPr>
          <p:cNvPr id="77" name="Google Shape;77;p2"/>
          <p:cNvSpPr txBox="1"/>
          <p:nvPr/>
        </p:nvSpPr>
        <p:spPr>
          <a:xfrm>
            <a:off x="6758950" y="35085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5e0b055b85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e0b055b85_0_215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Nessa fase inicial, é possível comparar a </a:t>
            </a:r>
            <a:r>
              <a:rPr b="1"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rapidez e eficiência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das três versões e, assim, adequar a AI para o uso no Itaú, visando sempre diminuir o número de clientes impactados.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e0b055b85_0_221"/>
          <p:cNvSpPr txBox="1"/>
          <p:nvPr/>
        </p:nvSpPr>
        <p:spPr>
          <a:xfrm>
            <a:off x="457200" y="1219200"/>
            <a:ext cx="8257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lang="pt-BR" sz="31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Como próximos passos imediatos, iremos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consumir diretamente de um tópico Kafka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 criar um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com as soluções mais adequadas, já testadas.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e0b055b85_0_307"/>
          <p:cNvSpPr txBox="1"/>
          <p:nvPr>
            <p:ph idx="1" type="subTitle"/>
          </p:nvPr>
        </p:nvSpPr>
        <p:spPr>
          <a:xfrm>
            <a:off x="11510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Engenharia de Software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3" name="Google Shape;263;g25e0b055b85_0_307"/>
          <p:cNvSpPr txBox="1"/>
          <p:nvPr>
            <p:ph type="ctrTitle"/>
          </p:nvPr>
        </p:nvSpPr>
        <p:spPr>
          <a:xfrm>
            <a:off x="2513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g25e0b055b85_0_30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5e0b055b85_0_307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5e0b055b85_0_307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e0b055b85_0_164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CONCEITOS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4294967295" type="ctrTitle"/>
          </p:nvPr>
        </p:nvSpPr>
        <p:spPr>
          <a:xfrm>
            <a:off x="1621750" y="5502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4"/>
          <p:cNvSpPr txBox="1"/>
          <p:nvPr>
            <p:ph idx="4294967295" type="ctrTitle"/>
          </p:nvPr>
        </p:nvSpPr>
        <p:spPr>
          <a:xfrm>
            <a:off x="5187025" y="1481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2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i="1"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4"/>
          <p:cNvSpPr txBox="1"/>
          <p:nvPr>
            <p:ph idx="4294967295" type="ctrTitle"/>
          </p:nvPr>
        </p:nvSpPr>
        <p:spPr>
          <a:xfrm>
            <a:off x="6118525" y="5502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" name="Google Shape;90;p4"/>
          <p:cNvCxnSpPr/>
          <p:nvPr/>
        </p:nvCxnSpPr>
        <p:spPr>
          <a:xfrm>
            <a:off x="564925" y="9325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4"/>
          <p:cNvCxnSpPr/>
          <p:nvPr/>
        </p:nvCxnSpPr>
        <p:spPr>
          <a:xfrm>
            <a:off x="4495800" y="3430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2" name="Google Shape;9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50" y="14093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2051150" y="16106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sz="16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26074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2051150" y="26300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6" name="Google Shape;96;p4"/>
          <p:cNvSpPr txBox="1"/>
          <p:nvPr>
            <p:ph idx="4294967295" type="ctrTitle"/>
          </p:nvPr>
        </p:nvSpPr>
        <p:spPr>
          <a:xfrm>
            <a:off x="5187025" y="2523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25" y="36276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 txBox="1"/>
          <p:nvPr/>
        </p:nvSpPr>
        <p:spPr>
          <a:xfrm>
            <a:off x="2065700" y="36647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sz="1600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850" y="34691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600" y="42553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>
            <p:ph idx="4294967295" type="ctrTitle"/>
          </p:nvPr>
        </p:nvSpPr>
        <p:spPr>
          <a:xfrm>
            <a:off x="5187025" y="3565450"/>
            <a:ext cx="3318900" cy="331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Resposta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6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lang="pt-BR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idx="4294967295" type="ctrTitle"/>
          </p:nvPr>
        </p:nvSpPr>
        <p:spPr>
          <a:xfrm>
            <a:off x="504975" y="2075025"/>
            <a:ext cx="7827000" cy="1908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2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Registro da possível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solução de um erro resolvido pela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em um </a:t>
            </a:r>
            <a:r>
              <a:rPr b="1" lang="pt-BR" sz="2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,</a:t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2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2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1" i="0" lang="pt-BR" sz="2200" u="none" cap="none" strike="noStrike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Texto simples explicando o </a:t>
            </a:r>
            <a:r>
              <a:rPr lang="pt-BR" sz="2200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erro e uma possível solução</a:t>
            </a:r>
            <a:r>
              <a:rPr b="0" i="0" lang="pt-BR" sz="2200" u="none" cap="none" strike="noStrike">
                <a:solidFill>
                  <a:srgbClr val="EFEFE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0" i="0" lang="pt-BR" sz="22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</a:t>
            </a:r>
            <a:endParaRPr b="0" i="0" sz="2200" u="none" cap="none" strike="noStrike">
              <a:solidFill>
                <a:srgbClr val="E69138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1C232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33400" y="990600"/>
            <a:ext cx="8991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“Como engenheiro(a) do Itaú, eu quero:</a:t>
            </a:r>
            <a:endParaRPr sz="31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FEFE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idx="4294967295" type="ctrTitle"/>
          </p:nvPr>
        </p:nvSpPr>
        <p:spPr>
          <a:xfrm>
            <a:off x="536150" y="1508350"/>
            <a:ext cx="8915100" cy="1937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Itaú se interessa pelo uso de AI para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automatizar o processo de análise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fornecer informações valiosas para a</a:t>
            </a:r>
            <a:r>
              <a:rPr lang="pt-BR" sz="3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100">
                <a:solidFill>
                  <a:srgbClr val="FCE5CD"/>
                </a:solidFill>
                <a:latin typeface="Montserrat"/>
                <a:ea typeface="Montserrat"/>
                <a:cs typeface="Montserrat"/>
                <a:sym typeface="Montserrat"/>
              </a:rPr>
              <a:t>resolução rápida de problemas.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idx="4294967295" type="ctrTitle"/>
          </p:nvPr>
        </p:nvSpPr>
        <p:spPr>
          <a:xfrm>
            <a:off x="360000" y="1678600"/>
            <a:ext cx="23178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2646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PromptAI?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>
            <p:ph idx="4294967295" type="ctrTitle"/>
          </p:nvPr>
        </p:nvSpPr>
        <p:spPr>
          <a:xfrm>
            <a:off x="30437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7"/>
          <p:cNvSpPr txBox="1"/>
          <p:nvPr>
            <p:ph idx="4294967295" type="ctrTitle"/>
          </p:nvPr>
        </p:nvSpPr>
        <p:spPr>
          <a:xfrm>
            <a:off x="50020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7"/>
          <p:cNvSpPr txBox="1"/>
          <p:nvPr>
            <p:ph idx="4294967295" type="ctrTitle"/>
          </p:nvPr>
        </p:nvSpPr>
        <p:spPr>
          <a:xfrm>
            <a:off x="70752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360000" y="1678600"/>
            <a:ext cx="22731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29506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48449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68623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7"/>
          <p:cNvCxnSpPr/>
          <p:nvPr/>
        </p:nvCxnSpPr>
        <p:spPr>
          <a:xfrm>
            <a:off x="3600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7"/>
          <p:cNvCxnSpPr/>
          <p:nvPr/>
        </p:nvCxnSpPr>
        <p:spPr>
          <a:xfrm>
            <a:off x="14965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7"/>
          <p:cNvCxnSpPr/>
          <p:nvPr/>
        </p:nvCxnSpPr>
        <p:spPr>
          <a:xfrm>
            <a:off x="37613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7"/>
          <p:cNvCxnSpPr/>
          <p:nvPr/>
        </p:nvCxnSpPr>
        <p:spPr>
          <a:xfrm>
            <a:off x="55821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7"/>
          <p:cNvCxnSpPr/>
          <p:nvPr/>
        </p:nvCxnSpPr>
        <p:spPr>
          <a:xfrm>
            <a:off x="76731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7"/>
          <p:cNvSpPr txBox="1"/>
          <p:nvPr/>
        </p:nvSpPr>
        <p:spPr>
          <a:xfrm>
            <a:off x="2838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sz="600"/>
          </a:p>
        </p:txBody>
      </p:sp>
      <p:sp>
        <p:nvSpPr>
          <p:cNvPr id="132" name="Google Shape;132;p7"/>
          <p:cNvSpPr txBox="1"/>
          <p:nvPr/>
        </p:nvSpPr>
        <p:spPr>
          <a:xfrm>
            <a:off x="48521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sz="600"/>
          </a:p>
        </p:txBody>
      </p:sp>
      <p:sp>
        <p:nvSpPr>
          <p:cNvPr id="133" name="Google Shape;133;p7"/>
          <p:cNvSpPr txBox="1"/>
          <p:nvPr/>
        </p:nvSpPr>
        <p:spPr>
          <a:xfrm>
            <a:off x="68165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sz="600"/>
          </a:p>
        </p:txBody>
      </p:sp>
      <p:cxnSp>
        <p:nvCxnSpPr>
          <p:cNvPr id="134" name="Google Shape;134;p7"/>
          <p:cNvCxnSpPr/>
          <p:nvPr/>
        </p:nvCxnSpPr>
        <p:spPr>
          <a:xfrm>
            <a:off x="27858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7"/>
          <p:cNvCxnSpPr/>
          <p:nvPr/>
        </p:nvCxnSpPr>
        <p:spPr>
          <a:xfrm>
            <a:off x="46978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7"/>
          <p:cNvCxnSpPr/>
          <p:nvPr/>
        </p:nvCxnSpPr>
        <p:spPr>
          <a:xfrm>
            <a:off x="6624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7" name="Google Shape;137;p7"/>
          <p:cNvSpPr txBox="1"/>
          <p:nvPr/>
        </p:nvSpPr>
        <p:spPr>
          <a:xfrm>
            <a:off x="28695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i="1"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sz="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idx="4294967295" type="ctrTitle"/>
          </p:nvPr>
        </p:nvSpPr>
        <p:spPr>
          <a:xfrm>
            <a:off x="78950" y="1051150"/>
            <a:ext cx="87024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pt-BR" sz="3100"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lang="pt-BR" sz="3100"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pt-BR" sz="3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sz="21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</a:t>
            </a: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-davinci-002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sz="2000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46" name="Google Shape;146;p8"/>
          <p:cNvCxnSpPr>
            <a:endCxn id="143" idx="3"/>
          </p:cNvCxnSpPr>
          <p:nvPr/>
        </p:nvCxnSpPr>
        <p:spPr>
          <a:xfrm flipH="1">
            <a:off x="7329975" y="2176875"/>
            <a:ext cx="1383300" cy="72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7" name="Google Shape;147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8"/>
          <p:cNvCxnSpPr/>
          <p:nvPr/>
        </p:nvCxnSpPr>
        <p:spPr>
          <a:xfrm flipH="1">
            <a:off x="7321875" y="2176875"/>
            <a:ext cx="1391400" cy="120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8"/>
          <p:cNvCxnSpPr/>
          <p:nvPr/>
        </p:nvCxnSpPr>
        <p:spPr>
          <a:xfrm rot="5400000">
            <a:off x="6773225" y="273397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e0b055b85_0_149"/>
          <p:cNvSpPr txBox="1"/>
          <p:nvPr>
            <p:ph idx="4294967295" type="ctrTitle"/>
          </p:nvPr>
        </p:nvSpPr>
        <p:spPr>
          <a:xfrm>
            <a:off x="4636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9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endParaRPr sz="40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